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65" r:id="rId138"/>
    <p:sldId id="405" r:id="rId139"/>
    <p:sldId id="406" r:id="rId140"/>
    <p:sldId id="407" r:id="rId141"/>
    <p:sldId id="408" r:id="rId142"/>
    <p:sldId id="409" r:id="rId143"/>
    <p:sldId id="410" r:id="rId144"/>
    <p:sldId id="411" r:id="rId145"/>
    <p:sldId id="412" r:id="rId146"/>
    <p:sldId id="466"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67" r:id="rId160"/>
    <p:sldId id="376" r:id="rId161"/>
    <p:sldId id="425" r:id="rId162"/>
    <p:sldId id="427" r:id="rId163"/>
    <p:sldId id="428" r:id="rId164"/>
    <p:sldId id="429" r:id="rId165"/>
    <p:sldId id="430" r:id="rId166"/>
    <p:sldId id="431" r:id="rId167"/>
    <p:sldId id="432" r:id="rId168"/>
    <p:sldId id="433" r:id="rId169"/>
    <p:sldId id="434" r:id="rId170"/>
    <p:sldId id="435" r:id="rId171"/>
    <p:sldId id="436" r:id="rId172"/>
    <p:sldId id="437" r:id="rId173"/>
    <p:sldId id="438" r:id="rId174"/>
    <p:sldId id="439" r:id="rId175"/>
    <p:sldId id="440" r:id="rId176"/>
    <p:sldId id="441" r:id="rId177"/>
    <p:sldId id="442" r:id="rId178"/>
    <p:sldId id="426" r:id="rId179"/>
    <p:sldId id="444" r:id="rId180"/>
    <p:sldId id="445" r:id="rId181"/>
    <p:sldId id="446" r:id="rId182"/>
    <p:sldId id="447" r:id="rId183"/>
    <p:sldId id="448" r:id="rId184"/>
    <p:sldId id="449" r:id="rId185"/>
    <p:sldId id="450"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43" r:id="rId2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4" autoAdjust="0"/>
    <p:restoredTop sz="94660"/>
  </p:normalViewPr>
  <p:slideViewPr>
    <p:cSldViewPr snapToGrid="0">
      <p:cViewPr varScale="1">
        <p:scale>
          <a:sx n="63" d="100"/>
          <a:sy n="63" d="100"/>
        </p:scale>
        <p:origin x="-210"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6/29/2019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6/29/2019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6/29/2019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6/29/2019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6/29/2019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6/29/2019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6/29/2019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6/29/2019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6/29/2019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6/29/2019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6/29/2019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4124909" cy="4735773"/>
          </a:xfrm>
        </p:spPr>
        <p:txBody>
          <a:bodyPr>
            <a:normAutofit/>
          </a:bodyPr>
          <a:lstStyle/>
          <a:p>
            <a:r>
              <a:rPr lang="es-PA" dirty="0" err="1" smtClean="0"/>
              <a:t>Flynn</a:t>
            </a:r>
            <a:r>
              <a:rPr lang="es-PA" dirty="0" smtClean="0"/>
              <a:t> </a:t>
            </a:r>
            <a:r>
              <a:rPr lang="es-PA" dirty="0"/>
              <a:t>clasifica las computadoras basadas en un </a:t>
            </a:r>
            <a:r>
              <a:rPr lang="es-PA" dirty="0" err="1"/>
              <a:t>stream</a:t>
            </a:r>
            <a:r>
              <a:rPr lang="es-PA" dirty="0"/>
              <a:t> de instrucciones y datos</a:t>
            </a:r>
          </a:p>
          <a:p>
            <a:pPr lvl="1"/>
            <a:r>
              <a:rPr lang="es-PA" dirty="0"/>
              <a:t>SISD y MISD</a:t>
            </a:r>
          </a:p>
          <a:p>
            <a:pPr lvl="1"/>
            <a:endParaRPr lang="es-PA" dirty="0"/>
          </a:p>
          <a:p>
            <a:r>
              <a:rPr lang="es-PA" dirty="0" err="1"/>
              <a:t>PCs</a:t>
            </a:r>
            <a:r>
              <a:rPr lang="es-PA" dirty="0"/>
              <a:t> = SISD</a:t>
            </a:r>
          </a:p>
          <a:p>
            <a:r>
              <a:rPr lang="es-PA" dirty="0"/>
              <a:t>MISD = Para aplicaciones de alto desempeño y cálculos</a:t>
            </a:r>
          </a:p>
          <a:p>
            <a:endParaRPr lang="es-PA" dirty="0" smtClean="0"/>
          </a:p>
        </p:txBody>
      </p:sp>
      <p:pic>
        <p:nvPicPr>
          <p:cNvPr id="3" name="Imagen 2"/>
          <p:cNvPicPr>
            <a:picLocks noChangeAspect="1"/>
          </p:cNvPicPr>
          <p:nvPr/>
        </p:nvPicPr>
        <p:blipFill>
          <a:blip r:embed="rId2"/>
          <a:stretch>
            <a:fillRect/>
          </a:stretch>
        </p:blipFill>
        <p:spPr>
          <a:xfrm>
            <a:off x="4588933" y="2191914"/>
            <a:ext cx="7488060" cy="3446885"/>
          </a:xfrm>
          <a:prstGeom prst="rect">
            <a:avLst/>
          </a:prstGeom>
        </p:spPr>
      </p:pic>
    </p:spTree>
    <p:extLst>
      <p:ext uri="{BB962C8B-B14F-4D97-AF65-F5344CB8AC3E}">
        <p14:creationId xmlns:p14="http://schemas.microsoft.com/office/powerpoint/2010/main" val="1837029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5259443" cy="4914457"/>
          </a:xfrm>
        </p:spPr>
        <p:txBody>
          <a:bodyPr>
            <a:normAutofit lnSpcReduction="10000"/>
          </a:bodyPr>
          <a:lstStyle/>
          <a:p>
            <a:r>
              <a:rPr lang="es-PA" dirty="0" smtClean="0"/>
              <a:t>Ahora la data es bidireccional</a:t>
            </a:r>
          </a:p>
          <a:p>
            <a:pPr lvl="1"/>
            <a:r>
              <a:rPr lang="es-PA" dirty="0" smtClean="0"/>
              <a:t>La unidad de proceso escribe el resultado</a:t>
            </a:r>
            <a:endParaRPr lang="es-PA" dirty="0"/>
          </a:p>
          <a:p>
            <a:pPr lvl="1"/>
            <a:endParaRPr lang="es-PA" dirty="0"/>
          </a:p>
          <a:p>
            <a:r>
              <a:rPr lang="es-PA" dirty="0" smtClean="0"/>
              <a:t>SIMD = optimizadas para </a:t>
            </a:r>
            <a:r>
              <a:rPr lang="es-PA" dirty="0" err="1" smtClean="0"/>
              <a:t>image</a:t>
            </a:r>
            <a:r>
              <a:rPr lang="es-PA" dirty="0" smtClean="0"/>
              <a:t> </a:t>
            </a:r>
            <a:r>
              <a:rPr lang="es-PA" dirty="0" err="1" smtClean="0"/>
              <a:t>processing</a:t>
            </a:r>
            <a:endParaRPr lang="es-PA" dirty="0" smtClean="0"/>
          </a:p>
          <a:p>
            <a:pPr lvl="1"/>
            <a:r>
              <a:rPr lang="es-PA" dirty="0" smtClean="0"/>
              <a:t>Cada pixel de imagen debe ser computado por el mismo set de instrucciones</a:t>
            </a:r>
          </a:p>
          <a:p>
            <a:r>
              <a:rPr lang="es-PA" dirty="0" smtClean="0"/>
              <a:t>MIMD = máquinas totalmente paralelas</a:t>
            </a:r>
          </a:p>
          <a:p>
            <a:pPr lvl="1"/>
            <a:r>
              <a:rPr lang="es-PA" dirty="0" smtClean="0"/>
              <a:t>Cada </a:t>
            </a:r>
            <a:r>
              <a:rPr lang="es-PA" dirty="0" err="1" smtClean="0"/>
              <a:t>cpu</a:t>
            </a:r>
            <a:r>
              <a:rPr lang="es-PA" dirty="0" smtClean="0"/>
              <a:t>/núcleo tiene su propio datos y computa diferentes cosas</a:t>
            </a:r>
          </a:p>
          <a:p>
            <a:pPr lvl="1"/>
            <a:r>
              <a:rPr lang="es-PA" dirty="0" smtClean="0"/>
              <a:t>No hay mucha comunicación entre procesos</a:t>
            </a:r>
            <a:endParaRPr lang="es-PA" dirty="0"/>
          </a:p>
          <a:p>
            <a:endParaRPr lang="es-PA" dirty="0" smtClean="0"/>
          </a:p>
        </p:txBody>
      </p:sp>
      <p:pic>
        <p:nvPicPr>
          <p:cNvPr id="5" name="Imagen 4"/>
          <p:cNvPicPr>
            <a:picLocks noChangeAspect="1"/>
          </p:cNvPicPr>
          <p:nvPr/>
        </p:nvPicPr>
        <p:blipFill>
          <a:blip r:embed="rId2"/>
          <a:stretch>
            <a:fillRect/>
          </a:stretch>
        </p:blipFill>
        <p:spPr>
          <a:xfrm>
            <a:off x="5023221" y="2286000"/>
            <a:ext cx="6998806" cy="3374559"/>
          </a:xfrm>
          <a:prstGeom prst="rect">
            <a:avLst/>
          </a:prstGeom>
        </p:spPr>
      </p:pic>
    </p:spTree>
    <p:extLst>
      <p:ext uri="{BB962C8B-B14F-4D97-AF65-F5344CB8AC3E}">
        <p14:creationId xmlns:p14="http://schemas.microsoft.com/office/powerpoint/2010/main" val="3132906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fontScale="77500" lnSpcReduction="20000"/>
          </a:bodyPr>
          <a:lstStyle/>
          <a:p>
            <a:r>
              <a:rPr lang="es-PA" dirty="0" smtClean="0"/>
              <a:t>SISD</a:t>
            </a:r>
          </a:p>
          <a:p>
            <a:pPr lvl="1"/>
            <a:r>
              <a:rPr lang="es-PA" dirty="0" smtClean="0"/>
              <a:t>Secuencial sin paralelismo</a:t>
            </a:r>
          </a:p>
          <a:p>
            <a:pPr lvl="1"/>
            <a:r>
              <a:rPr lang="es-PA" dirty="0" smtClean="0"/>
              <a:t>Concurrente a nivel de hardware</a:t>
            </a:r>
          </a:p>
          <a:p>
            <a:pPr lvl="2"/>
            <a:r>
              <a:rPr lang="es-PA" dirty="0"/>
              <a:t>Como dijimos esta se basa en el </a:t>
            </a:r>
            <a:r>
              <a:rPr lang="es-PA" dirty="0" err="1"/>
              <a:t>stream</a:t>
            </a:r>
            <a:r>
              <a:rPr lang="es-PA" dirty="0"/>
              <a:t> de datos e instrucciones</a:t>
            </a:r>
          </a:p>
          <a:p>
            <a:pPr lvl="2"/>
            <a:r>
              <a:rPr lang="es-PA" dirty="0"/>
              <a:t>SISD es una computadora sencilla sin paralelismo en instrucción y </a:t>
            </a:r>
            <a:r>
              <a:rPr lang="es-PA" dirty="0" smtClean="0"/>
              <a:t>datos</a:t>
            </a:r>
            <a:endParaRPr lang="es-PA" dirty="0" smtClean="0"/>
          </a:p>
          <a:p>
            <a:r>
              <a:rPr lang="es-PA" dirty="0" smtClean="0"/>
              <a:t>SIMD</a:t>
            </a:r>
            <a:endParaRPr lang="es-PA" dirty="0" smtClean="0"/>
          </a:p>
          <a:p>
            <a:pPr lvl="1"/>
            <a:r>
              <a:rPr lang="es-PA" dirty="0" smtClean="0"/>
              <a:t>Un solo programa en muchas unidades de procesamiento, por ejemplo procesadores gráficos (</a:t>
            </a:r>
            <a:r>
              <a:rPr lang="es-PA" dirty="0" err="1" smtClean="0"/>
              <a:t>GPUs</a:t>
            </a:r>
            <a:r>
              <a:rPr lang="es-PA" dirty="0" smtClean="0"/>
              <a:t>), procesadores de </a:t>
            </a:r>
            <a:r>
              <a:rPr lang="es-PA" dirty="0" smtClean="0"/>
              <a:t>vectores</a:t>
            </a:r>
          </a:p>
          <a:p>
            <a:pPr lvl="1"/>
            <a:r>
              <a:rPr lang="es-PA" dirty="0" smtClean="0"/>
              <a:t>Múltiples procesadores, todos mismas instrucciones, cada procesador con diferente data, muy usado en procesamiento de imágenes.</a:t>
            </a:r>
            <a:endParaRPr lang="es-PA" dirty="0" smtClean="0"/>
          </a:p>
          <a:p>
            <a:r>
              <a:rPr lang="es-PA" dirty="0" smtClean="0"/>
              <a:t>MISD</a:t>
            </a:r>
          </a:p>
          <a:p>
            <a:pPr lvl="1"/>
            <a:r>
              <a:rPr lang="es-PA" dirty="0" smtClean="0"/>
              <a:t>Raramente </a:t>
            </a:r>
            <a:r>
              <a:rPr lang="es-PA" dirty="0" smtClean="0"/>
              <a:t>utilizado</a:t>
            </a:r>
          </a:p>
          <a:p>
            <a:pPr lvl="1"/>
            <a:r>
              <a:rPr lang="es-PA" dirty="0" smtClean="0"/>
              <a:t>Múltiples instrucciones en diferente datos, es decir, múltiples </a:t>
            </a:r>
            <a:r>
              <a:rPr lang="es-PA" dirty="0" err="1" smtClean="0"/>
              <a:t>CPUs</a:t>
            </a:r>
            <a:r>
              <a:rPr lang="es-PA" dirty="0" smtClean="0"/>
              <a:t> con mismos datos</a:t>
            </a:r>
            <a:endParaRPr lang="es-PA" dirty="0" smtClean="0"/>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lnSpcReduction="10000"/>
          </a:bodyPr>
          <a:lstStyle/>
          <a:p>
            <a:r>
              <a:rPr lang="es-PA" dirty="0" err="1" smtClean="0"/>
              <a:t>SOs</a:t>
            </a:r>
            <a:r>
              <a:rPr lang="es-PA" dirty="0" smtClean="0"/>
              <a:t> en memoria compartida de multiprocesadores es diferente a monoprocesadores</a:t>
            </a:r>
          </a:p>
          <a:p>
            <a:r>
              <a:rPr lang="es-PA" dirty="0" smtClean="0"/>
              <a:t>Centralizados o simétricos: multiprocesamiento simétrico (SMP</a:t>
            </a:r>
            <a:r>
              <a:rPr lang="es-PA" dirty="0" smtClean="0"/>
              <a:t>)</a:t>
            </a:r>
          </a:p>
          <a:p>
            <a:pPr lvl="1"/>
            <a:r>
              <a:rPr lang="es-PA" dirty="0" smtClean="0"/>
              <a:t>Diferente </a:t>
            </a:r>
            <a:r>
              <a:rPr lang="es-PA" dirty="0" err="1" smtClean="0"/>
              <a:t>scheduling</a:t>
            </a:r>
            <a:r>
              <a:rPr lang="es-PA" dirty="0" smtClean="0"/>
              <a:t> en sistemas </a:t>
            </a:r>
            <a:r>
              <a:rPr lang="es-PA" dirty="0" err="1" smtClean="0"/>
              <a:t>multi</a:t>
            </a:r>
            <a:r>
              <a:rPr lang="es-PA" dirty="0" smtClean="0"/>
              <a:t> o mono procesadores</a:t>
            </a:r>
            <a:endParaRPr lang="es-PA" dirty="0" smtClean="0"/>
          </a:p>
          <a:p>
            <a:r>
              <a:rPr lang="es-PA" dirty="0" smtClean="0"/>
              <a:t>Organización de cache: privado o compartido L1? L2?</a:t>
            </a:r>
          </a:p>
          <a:p>
            <a:r>
              <a:rPr lang="es-PA" dirty="0" err="1" smtClean="0"/>
              <a:t>Organizacióin</a:t>
            </a:r>
            <a:r>
              <a:rPr lang="es-PA" dirty="0" smtClean="0"/>
              <a:t> de </a:t>
            </a:r>
            <a:r>
              <a:rPr lang="es-PA" dirty="0" smtClean="0"/>
              <a:t>memoria</a:t>
            </a:r>
          </a:p>
          <a:p>
            <a:pPr lvl="1"/>
            <a:r>
              <a:rPr lang="es-PA" dirty="0"/>
              <a:t>SMA = memoria de arquitectura compartida en donde todos los </a:t>
            </a:r>
            <a:r>
              <a:rPr lang="es-PA" dirty="0" err="1"/>
              <a:t>CPUs</a:t>
            </a:r>
            <a:r>
              <a:rPr lang="es-PA" dirty="0"/>
              <a:t> acceden la memoria de manera </a:t>
            </a:r>
            <a:r>
              <a:rPr lang="es-PA" dirty="0" smtClean="0"/>
              <a:t>uniforme</a:t>
            </a:r>
          </a:p>
          <a:p>
            <a:pPr lvl="2"/>
            <a:r>
              <a:rPr lang="es-PA" dirty="0" smtClean="0"/>
              <a:t>Problema de contención, donde los procesadores tratan de acceder a una memoria</a:t>
            </a:r>
          </a:p>
          <a:p>
            <a:pPr lvl="2"/>
            <a:r>
              <a:rPr lang="es-PA" dirty="0" smtClean="0"/>
              <a:t>Problema de sentido de coherencia en valores de cache privado y memoria compartida</a:t>
            </a:r>
          </a:p>
          <a:p>
            <a:pPr lvl="1"/>
            <a:r>
              <a:rPr lang="es-PA" dirty="0" smtClean="0"/>
              <a:t>NUMA = memoria de arquitectura no </a:t>
            </a:r>
            <a:r>
              <a:rPr lang="es-PA" dirty="0" err="1" smtClean="0"/>
              <a:t>iniforme</a:t>
            </a:r>
            <a:r>
              <a:rPr lang="es-PA" dirty="0" smtClean="0"/>
              <a:t> en donde la memoria es  distribuida</a:t>
            </a:r>
          </a:p>
          <a:p>
            <a:pPr lvl="1"/>
            <a:r>
              <a:rPr lang="es-PA" dirty="0" smtClean="0"/>
              <a:t>COMA = memoria de arquitectura cache solamente, la memoria esta cerca del cache y del </a:t>
            </a:r>
            <a:r>
              <a:rPr lang="es-PA" dirty="0" err="1" smtClean="0"/>
              <a:t>cpu</a:t>
            </a:r>
            <a:endParaRPr lang="es-PA" dirty="0" smtClean="0"/>
          </a:p>
        </p:txBody>
      </p:sp>
    </p:spTree>
    <p:extLst>
      <p:ext uri="{BB962C8B-B14F-4D97-AF65-F5344CB8AC3E}">
        <p14:creationId xmlns:p14="http://schemas.microsoft.com/office/powerpoint/2010/main" val="1045035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a:t>Scheduling</a:t>
            </a:r>
            <a:r>
              <a:rPr lang="es-PA" dirty="0"/>
              <a:t>: Concurrente entre procesos, ¿Qué procesador?, dinámico/estático</a:t>
            </a:r>
          </a:p>
          <a:p>
            <a:r>
              <a:rPr lang="es-PA" dirty="0" err="1"/>
              <a:t>Scheduling</a:t>
            </a:r>
            <a:r>
              <a:rPr lang="es-PA" dirty="0"/>
              <a:t>: Concurrencia entre tareas, mono o multiprocesador, comparte carga o </a:t>
            </a:r>
            <a:r>
              <a:rPr lang="es-PA" dirty="0" err="1"/>
              <a:t>scheduling</a:t>
            </a:r>
            <a:r>
              <a:rPr lang="es-PA" dirty="0"/>
              <a:t> grupal</a:t>
            </a:r>
          </a:p>
          <a:p>
            <a:r>
              <a:rPr lang="es-PA" dirty="0" err="1"/>
              <a:t>Kernel</a:t>
            </a:r>
            <a:r>
              <a:rPr lang="es-PA" dirty="0"/>
              <a:t> y programa:  reentrante?</a:t>
            </a:r>
          </a:p>
        </p:txBody>
      </p:sp>
    </p:spTree>
    <p:extLst>
      <p:ext uri="{BB962C8B-B14F-4D97-AF65-F5344CB8AC3E}">
        <p14:creationId xmlns:p14="http://schemas.microsoft.com/office/powerpoint/2010/main" val="2347102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a:t>
            </a:r>
            <a:r>
              <a:rPr lang="es-PA" dirty="0" smtClean="0"/>
              <a:t>las </a:t>
            </a:r>
            <a:r>
              <a:rPr lang="es-PA" dirty="0" smtClean="0"/>
              <a:t>abstracciones </a:t>
            </a:r>
            <a:r>
              <a:rPr lang="es-PA" dirty="0" smtClean="0"/>
              <a:t>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a:t>
            </a:r>
            <a:r>
              <a:rPr lang="es-PA" dirty="0" smtClean="0"/>
              <a:t>programa</a:t>
            </a:r>
          </a:p>
          <a:p>
            <a:pPr lvl="2"/>
            <a:r>
              <a:rPr lang="es-PA" dirty="0" smtClean="0"/>
              <a:t>Este problema de variable compartida se da en sistemas multitarea y el resultado puede ser 1, 2 o 3 dependiendo de la secuencia de ejecución</a:t>
            </a:r>
            <a:endParaRPr lang="es-PA" dirty="0" smtClean="0"/>
          </a:p>
        </p:txBody>
      </p:sp>
    </p:spTree>
    <p:extLst>
      <p:ext uri="{BB962C8B-B14F-4D97-AF65-F5344CB8AC3E}">
        <p14:creationId xmlns:p14="http://schemas.microsoft.com/office/powerpoint/2010/main" val="3496556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Recursos mutuamente excluyentes como variables compartidas, impresoras (hardware</a:t>
            </a:r>
            <a:r>
              <a:rPr lang="es-PA" dirty="0" smtClean="0"/>
              <a:t>), necesitan procesarse individualmente</a:t>
            </a:r>
            <a:endParaRPr lang="es-PA" dirty="0" smtClean="0"/>
          </a:p>
          <a:p>
            <a:r>
              <a:rPr lang="es-PA" dirty="0" err="1" smtClean="0"/>
              <a:t>Race</a:t>
            </a:r>
            <a:r>
              <a:rPr lang="es-PA" dirty="0" smtClean="0"/>
              <a:t> </a:t>
            </a:r>
            <a:r>
              <a:rPr lang="es-PA" dirty="0" err="1" smtClean="0"/>
              <a:t>conditions</a:t>
            </a:r>
            <a:r>
              <a:rPr lang="es-PA" dirty="0" smtClean="0"/>
              <a:t>: no determinísticas, depende de la ejecución de secuencia de </a:t>
            </a:r>
            <a:r>
              <a:rPr lang="es-PA" dirty="0" smtClean="0"/>
              <a:t>procesos</a:t>
            </a:r>
          </a:p>
          <a:p>
            <a:pPr lvl="1"/>
            <a:r>
              <a:rPr lang="es-PA" dirty="0" smtClean="0"/>
              <a:t>Múltiples procesos permiten acceso a un recurso, resultado impredecible</a:t>
            </a:r>
            <a:endParaRPr lang="es-PA" dirty="0" smtClean="0"/>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pPr lvl="1"/>
            <a:r>
              <a:rPr lang="es-PA" dirty="0" smtClean="0"/>
              <a:t>Previene </a:t>
            </a:r>
            <a:r>
              <a:rPr lang="es-PA" dirty="0" err="1" smtClean="0"/>
              <a:t>race</a:t>
            </a:r>
            <a:r>
              <a:rPr lang="es-PA" dirty="0" smtClean="0"/>
              <a:t> </a:t>
            </a:r>
            <a:r>
              <a:rPr lang="es-PA" dirty="0" err="1" smtClean="0"/>
              <a:t>conditions</a:t>
            </a:r>
            <a:r>
              <a:rPr lang="es-PA" dirty="0" smtClean="0"/>
              <a:t> realizando acceso solo a ese recurso por ese proceso que tiene el privilegio de actuar</a:t>
            </a:r>
          </a:p>
          <a:p>
            <a:pPr lvl="1"/>
            <a:r>
              <a:rPr lang="es-PA" dirty="0" smtClean="0"/>
              <a:t>Secciones críticas</a:t>
            </a:r>
          </a:p>
          <a:p>
            <a:r>
              <a:rPr lang="es-PA" dirty="0"/>
              <a:t>Sección Crítica: Es el código que </a:t>
            </a:r>
            <a:r>
              <a:rPr lang="es-PA" dirty="0" err="1"/>
              <a:t>accesa</a:t>
            </a:r>
            <a:r>
              <a:rPr lang="es-PA" dirty="0"/>
              <a:t> este recurso mutuamente </a:t>
            </a:r>
            <a:r>
              <a:rPr lang="es-PA" dirty="0" smtClean="0"/>
              <a:t>excluyente</a:t>
            </a:r>
            <a:endParaRPr lang="es-PA" dirty="0" smtClean="0"/>
          </a:p>
          <a:p>
            <a:pPr lvl="1"/>
            <a:r>
              <a:rPr lang="es-PA" dirty="0" smtClean="0"/>
              <a:t>Asegura </a:t>
            </a:r>
            <a:r>
              <a:rPr lang="es-PA" dirty="0" smtClean="0"/>
              <a:t>que solamente la tarea que esté ejecutando este proceso lo </a:t>
            </a:r>
            <a:r>
              <a:rPr lang="es-PA" dirty="0" smtClean="0"/>
              <a:t>posea</a:t>
            </a:r>
          </a:p>
          <a:p>
            <a:r>
              <a:rPr lang="es-PA" dirty="0" err="1" smtClean="0"/>
              <a:t>Deadlock</a:t>
            </a:r>
            <a:r>
              <a:rPr lang="es-PA" dirty="0" smtClean="0"/>
              <a:t>: cuando una tarea tiene el recurso y quiere acceder a otra, pero la otra tarea tiene acceso a otro recurso y quiere acceder la de la tarea anterior.</a:t>
            </a:r>
            <a:endParaRPr lang="es-PA" dirty="0" smtClean="0"/>
          </a:p>
        </p:txBody>
      </p:sp>
    </p:spTree>
    <p:extLst>
      <p:ext uri="{BB962C8B-B14F-4D97-AF65-F5344CB8AC3E}">
        <p14:creationId xmlns:p14="http://schemas.microsoft.com/office/powerpoint/2010/main" val="1896059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a:t>
            </a:r>
            <a:r>
              <a:rPr lang="es-PA" dirty="0" smtClean="0"/>
              <a:t>tienen problemas como </a:t>
            </a:r>
            <a:r>
              <a:rPr lang="es-PA" dirty="0" err="1" smtClean="0"/>
              <a:t>busy-wait</a:t>
            </a:r>
            <a:r>
              <a:rPr lang="es-PA" dirty="0" smtClean="0"/>
              <a:t>, </a:t>
            </a:r>
            <a:r>
              <a:rPr lang="es-PA" dirty="0" err="1" smtClean="0"/>
              <a:t>deadlocks</a:t>
            </a:r>
            <a:r>
              <a:rPr lang="es-PA" dirty="0" smtClean="0"/>
              <a:t> </a:t>
            </a:r>
            <a:r>
              <a:rPr lang="es-PA" dirty="0" smtClean="0"/>
              <a:t>y </a:t>
            </a:r>
            <a:r>
              <a:rPr lang="es-PA" dirty="0" err="1" smtClean="0"/>
              <a:t>starvation</a:t>
            </a:r>
            <a:endParaRPr lang="es-PA" dirty="0"/>
          </a:p>
          <a:p>
            <a:r>
              <a:rPr lang="es-PA" dirty="0" smtClean="0"/>
              <a:t>Los </a:t>
            </a:r>
            <a:r>
              <a:rPr lang="es-PA" dirty="0" smtClean="0"/>
              <a:t>SO también sirven</a:t>
            </a:r>
          </a:p>
          <a:p>
            <a:pPr lvl="1"/>
            <a:r>
              <a:rPr lang="es-PA" dirty="0" err="1" smtClean="0"/>
              <a:t>Semaforos</a:t>
            </a:r>
            <a:endParaRPr lang="es-PA" dirty="0" smtClean="0"/>
          </a:p>
          <a:p>
            <a:pPr lvl="1"/>
            <a:r>
              <a:rPr lang="es-PA" dirty="0" smtClean="0"/>
              <a:t>Pase de </a:t>
            </a:r>
            <a:r>
              <a:rPr lang="es-PA" dirty="0" smtClean="0"/>
              <a:t>mensajes entre procesos (</a:t>
            </a:r>
            <a:r>
              <a:rPr lang="es-PA" dirty="0" err="1" smtClean="0"/>
              <a:t>message</a:t>
            </a:r>
            <a:r>
              <a:rPr lang="es-PA" dirty="0" smtClean="0"/>
              <a:t> </a:t>
            </a:r>
            <a:r>
              <a:rPr lang="es-PA" dirty="0" err="1" smtClean="0"/>
              <a:t>queues</a:t>
            </a:r>
            <a:r>
              <a:rPr lang="es-PA" dirty="0" smtClean="0"/>
              <a:t>)</a:t>
            </a:r>
            <a:endParaRPr lang="es-PA" dirty="0" smtClean="0"/>
          </a:p>
        </p:txBody>
      </p:sp>
    </p:spTree>
    <p:extLst>
      <p:ext uri="{BB962C8B-B14F-4D97-AF65-F5344CB8AC3E}">
        <p14:creationId xmlns:p14="http://schemas.microsoft.com/office/powerpoint/2010/main" val="1572696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988022" cy="1400530"/>
          </a:xfrm>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a:t>
            </a:r>
            <a:r>
              <a:rPr lang="es-PA" dirty="0" smtClean="0"/>
              <a:t>de un procesador </a:t>
            </a:r>
            <a:r>
              <a:rPr lang="es-PA" dirty="0" smtClean="0"/>
              <a:t>es suficiente deshabilitar las interrupciones!  Es una técnica </a:t>
            </a:r>
            <a:r>
              <a:rPr lang="es-PA" dirty="0" smtClean="0"/>
              <a:t>común </a:t>
            </a:r>
            <a:r>
              <a:rPr lang="es-PA" dirty="0" smtClean="0"/>
              <a:t>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
            </a:r>
            <a:r>
              <a:rPr lang="es-PA" dirty="0" smtClean="0"/>
              <a:t>atómica (una sola memoria)</a:t>
            </a:r>
            <a:endParaRPr lang="es-PA" dirty="0" smtClean="0"/>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091527" y="4436533"/>
            <a:ext cx="5358945" cy="2102877"/>
          </a:xfrm>
          <a:prstGeom prst="rect">
            <a:avLst/>
          </a:prstGeom>
        </p:spPr>
      </p:pic>
    </p:spTree>
    <p:extLst>
      <p:ext uri="{BB962C8B-B14F-4D97-AF65-F5344CB8AC3E}">
        <p14:creationId xmlns:p14="http://schemas.microsoft.com/office/powerpoint/2010/main" val="2104087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 (Siguiente laboratorio)</a:t>
            </a:r>
            <a:endParaRPr lang="es-PA" dirty="0" smtClean="0"/>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sp>
        <p:nvSpPr>
          <p:cNvPr id="4"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Los semáforos binarios pueden soltarse por cualquier tarea</a:t>
            </a:r>
          </a:p>
          <a:p>
            <a:r>
              <a:rPr lang="es-PA" dirty="0" smtClean="0"/>
              <a:t>Los </a:t>
            </a:r>
            <a:r>
              <a:rPr lang="es-PA" dirty="0" err="1" smtClean="0"/>
              <a:t>mutexes</a:t>
            </a:r>
            <a:r>
              <a:rPr lang="es-PA" dirty="0" smtClean="0"/>
              <a:t> tienen propiedad de que solo pueden ser soltados por el mismo</a:t>
            </a:r>
          </a:p>
          <a:p>
            <a:endParaRPr lang="es-PA" dirty="0"/>
          </a:p>
          <a:p>
            <a:r>
              <a:rPr lang="es-PA" dirty="0" smtClean="0"/>
              <a:t>Podemos usar registros de control y </a:t>
            </a:r>
            <a:r>
              <a:rPr lang="es-PA" dirty="0" err="1" smtClean="0"/>
              <a:t>mutexes</a:t>
            </a:r>
            <a:r>
              <a:rPr lang="es-PA" dirty="0" smtClean="0"/>
              <a:t> de software para detectar la liberación del recurso</a:t>
            </a:r>
          </a:p>
          <a:p>
            <a:pPr lvl="1"/>
            <a:r>
              <a:rPr lang="es-PA" dirty="0" err="1" smtClean="0"/>
              <a:t>Flag</a:t>
            </a:r>
            <a:r>
              <a:rPr lang="es-PA" dirty="0" smtClean="0"/>
              <a:t> = 1, la sección está en uso</a:t>
            </a:r>
          </a:p>
          <a:p>
            <a:pPr lvl="1"/>
            <a:r>
              <a:rPr lang="es-PA" dirty="0" smtClean="0"/>
              <a:t>Debemos esperar a soltar el recurso</a:t>
            </a:r>
          </a:p>
          <a:p>
            <a:pPr lvl="1"/>
            <a:r>
              <a:rPr lang="es-PA" dirty="0" smtClean="0"/>
              <a:t>El proceso usando el recurso borrará la bandera</a:t>
            </a:r>
          </a:p>
        </p:txBody>
      </p:sp>
    </p:spTree>
    <p:extLst>
      <p:ext uri="{BB962C8B-B14F-4D97-AF65-F5344CB8AC3E}">
        <p14:creationId xmlns:p14="http://schemas.microsoft.com/office/powerpoint/2010/main" val="41683912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pic>
        <p:nvPicPr>
          <p:cNvPr id="5" name="Marcador de contenido 2"/>
          <p:cNvPicPr>
            <a:picLocks noGrp="1" noChangeAspect="1"/>
          </p:cNvPicPr>
          <p:nvPr>
            <p:ph idx="1"/>
          </p:nvPr>
        </p:nvPicPr>
        <p:blipFill>
          <a:blip r:embed="rId2"/>
          <a:stretch>
            <a:fillRect/>
          </a:stretch>
        </p:blipFill>
        <p:spPr>
          <a:xfrm>
            <a:off x="983073" y="2540000"/>
            <a:ext cx="10126285" cy="4201994"/>
          </a:xfrm>
          <a:prstGeom prst="rect">
            <a:avLst/>
          </a:prstGeom>
        </p:spPr>
      </p:pic>
      <p:sp>
        <p:nvSpPr>
          <p:cNvPr id="6"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algoritmo de </a:t>
            </a:r>
            <a:r>
              <a:rPr lang="es-PA" dirty="0" err="1" smtClean="0"/>
              <a:t>Dekker</a:t>
            </a:r>
            <a:r>
              <a:rPr lang="es-PA" dirty="0" smtClean="0"/>
              <a:t> soluciona el problema de exclusión mutua</a:t>
            </a:r>
            <a:endParaRPr lang="es-PA" dirty="0"/>
          </a:p>
          <a:p>
            <a:r>
              <a:rPr lang="es-PA" dirty="0" smtClean="0"/>
              <a:t>Acceso por medio de banderas</a:t>
            </a:r>
          </a:p>
        </p:txBody>
      </p:sp>
    </p:spTree>
    <p:extLst>
      <p:ext uri="{BB962C8B-B14F-4D97-AF65-F5344CB8AC3E}">
        <p14:creationId xmlns:p14="http://schemas.microsoft.com/office/powerpoint/2010/main" val="29571315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a:t>
            </a:r>
            <a:r>
              <a:rPr lang="es-PA" dirty="0" smtClean="0"/>
              <a:t>recurso</a:t>
            </a:r>
            <a:endParaRPr lang="es-PA" dirty="0"/>
          </a:p>
          <a:p>
            <a:r>
              <a:rPr lang="es-PA" dirty="0" smtClean="0"/>
              <a:t>Dos operaciones pueden modificar la variable</a:t>
            </a:r>
            <a:r>
              <a:rPr lang="es-PA" dirty="0" smtClean="0"/>
              <a:t>:</a:t>
            </a:r>
          </a:p>
          <a:p>
            <a:endParaRPr lang="es-PA" dirty="0"/>
          </a:p>
          <a:p>
            <a:endParaRPr lang="es-PA" dirty="0" smtClean="0"/>
          </a:p>
          <a:p>
            <a:endParaRPr lang="es-PA" dirty="0"/>
          </a:p>
          <a:p>
            <a:r>
              <a:rPr lang="es-PA" dirty="0" smtClean="0"/>
              <a:t>A lo que quiero llegar…</a:t>
            </a:r>
          </a:p>
          <a:p>
            <a:r>
              <a:rPr lang="es-PA" dirty="0" err="1" smtClean="0"/>
              <a:t>Mutex</a:t>
            </a:r>
            <a:r>
              <a:rPr lang="es-PA" dirty="0" smtClean="0"/>
              <a:t>: es un objeto consumido por una tarea para acceder el recurso</a:t>
            </a:r>
          </a:p>
          <a:p>
            <a:r>
              <a:rPr lang="es-PA" dirty="0" err="1" smtClean="0"/>
              <a:t>Semaforos</a:t>
            </a:r>
            <a:r>
              <a:rPr lang="es-PA" dirty="0" smtClean="0"/>
              <a:t>: mecanismo de señalización para que las tareas consuman recursos compartidos</a:t>
            </a:r>
            <a:endParaRPr lang="es-PA" dirty="0" smtClean="0"/>
          </a:p>
          <a:p>
            <a:endParaRPr lang="es-PA" dirty="0" smtClean="0"/>
          </a:p>
        </p:txBody>
      </p:sp>
      <p:pic>
        <p:nvPicPr>
          <p:cNvPr id="5" name="Imagen 4"/>
          <p:cNvPicPr>
            <a:picLocks noChangeAspect="1"/>
          </p:cNvPicPr>
          <p:nvPr/>
        </p:nvPicPr>
        <p:blipFill>
          <a:blip r:embed="rId2"/>
          <a:stretch>
            <a:fillRect/>
          </a:stretch>
        </p:blipFill>
        <p:spPr>
          <a:xfrm>
            <a:off x="300252" y="3910241"/>
            <a:ext cx="11683547" cy="1000426"/>
          </a:xfrm>
          <a:prstGeom prst="rect">
            <a:avLst/>
          </a:prstGeom>
        </p:spPr>
      </p:pic>
    </p:spTree>
    <p:extLst>
      <p:ext uri="{BB962C8B-B14F-4D97-AF65-F5344CB8AC3E}">
        <p14:creationId xmlns:p14="http://schemas.microsoft.com/office/powerpoint/2010/main" val="1896912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smtClean="0"/>
              <a:t>Generalmente </a:t>
            </a:r>
            <a:r>
              <a:rPr lang="es-PA" dirty="0" smtClean="0"/>
              <a:t>no hay solución perfecta</a:t>
            </a:r>
            <a:endParaRPr lang="es-PA" dirty="0"/>
          </a:p>
        </p:txBody>
      </p:sp>
    </p:spTree>
    <p:extLst>
      <p:ext uri="{BB962C8B-B14F-4D97-AF65-F5344CB8AC3E}">
        <p14:creationId xmlns:p14="http://schemas.microsoft.com/office/powerpoint/2010/main" val="23528149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7519917"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a:t>
            </a:r>
            <a:r>
              <a:rPr lang="es-PA" dirty="0" smtClean="0"/>
              <a:t>de lazo cerrado</a:t>
            </a:r>
          </a:p>
          <a:p>
            <a:r>
              <a:rPr lang="es-PA" dirty="0" smtClean="0"/>
              <a:t>Un mecanismo es remover exclusión mutua</a:t>
            </a:r>
          </a:p>
          <a:p>
            <a:pPr lvl="1"/>
            <a:r>
              <a:rPr lang="es-PA" dirty="0" smtClean="0"/>
              <a:t>Ninguno tendrá acceso al recurso</a:t>
            </a:r>
          </a:p>
          <a:p>
            <a:pPr lvl="1"/>
            <a:r>
              <a:rPr lang="es-PA" dirty="0" smtClean="0"/>
              <a:t>Algoritmo de no bloqueo de sincronización</a:t>
            </a:r>
            <a:endParaRPr lang="es-PA" dirty="0" smtClean="0"/>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
        <p:nvSpPr>
          <p:cNvPr id="5"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Pasos</a:t>
            </a:r>
          </a:p>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3535853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Determinar la secuencia por medio del algoritmo de </a:t>
            </a:r>
            <a:r>
              <a:rPr lang="es-PA" dirty="0" err="1" smtClean="0"/>
              <a:t>Banker</a:t>
            </a:r>
            <a:r>
              <a:rPr lang="es-PA" dirty="0" smtClean="0"/>
              <a:t> para:</a:t>
            </a:r>
          </a:p>
          <a:p>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 P1, P3, P4, P0, P2</a:t>
            </a:r>
            <a:endParaRPr lang="es-PA" dirty="0" smtClean="0"/>
          </a:p>
        </p:txBody>
      </p:sp>
      <p:sp>
        <p:nvSpPr>
          <p:cNvPr id="7"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s-PA" dirty="0" smtClean="0"/>
          </a:p>
        </p:txBody>
      </p:sp>
      <p:graphicFrame>
        <p:nvGraphicFramePr>
          <p:cNvPr id="3" name="Table 2"/>
          <p:cNvGraphicFramePr>
            <a:graphicFrameLocks noGrp="1"/>
          </p:cNvGraphicFramePr>
          <p:nvPr>
            <p:extLst>
              <p:ext uri="{D42A27DB-BD31-4B8C-83A1-F6EECF244321}">
                <p14:modId xmlns:p14="http://schemas.microsoft.com/office/powerpoint/2010/main" val="1814720682"/>
              </p:ext>
            </p:extLst>
          </p:nvPr>
        </p:nvGraphicFramePr>
        <p:xfrm>
          <a:off x="889956" y="2562577"/>
          <a:ext cx="9860086" cy="2888844"/>
        </p:xfrm>
        <a:graphic>
          <a:graphicData uri="http://schemas.openxmlformats.org/drawingml/2006/table">
            <a:tbl>
              <a:tblPr firstRow="1" bandRow="1">
                <a:tableStyleId>{5C22544A-7EE6-4342-B048-85BDC9FD1C3A}</a:tableStyleId>
              </a:tblPr>
              <a:tblGrid>
                <a:gridCol w="862330">
                  <a:extLst>
                    <a:ext uri="{9D8B030D-6E8A-4147-A177-3AD203B41FA5}">
                      <a16:colId xmlns:a16="http://schemas.microsoft.com/office/drawing/2014/main" val="4272101337"/>
                    </a:ext>
                  </a:extLst>
                </a:gridCol>
                <a:gridCol w="749813">
                  <a:extLst>
                    <a:ext uri="{9D8B030D-6E8A-4147-A177-3AD203B41FA5}">
                      <a16:colId xmlns:a16="http://schemas.microsoft.com/office/drawing/2014/main" val="2744548310"/>
                    </a:ext>
                  </a:extLst>
                </a:gridCol>
                <a:gridCol w="749813">
                  <a:extLst>
                    <a:ext uri="{9D8B030D-6E8A-4147-A177-3AD203B41FA5}">
                      <a16:colId xmlns:a16="http://schemas.microsoft.com/office/drawing/2014/main" val="2137963746"/>
                    </a:ext>
                  </a:extLst>
                </a:gridCol>
                <a:gridCol w="749813">
                  <a:extLst>
                    <a:ext uri="{9D8B030D-6E8A-4147-A177-3AD203B41FA5}">
                      <a16:colId xmlns:a16="http://schemas.microsoft.com/office/drawing/2014/main" val="1602211974"/>
                    </a:ext>
                  </a:extLst>
                </a:gridCol>
                <a:gridCol w="749813">
                  <a:extLst>
                    <a:ext uri="{9D8B030D-6E8A-4147-A177-3AD203B41FA5}">
                      <a16:colId xmlns:a16="http://schemas.microsoft.com/office/drawing/2014/main" val="941606818"/>
                    </a:ext>
                  </a:extLst>
                </a:gridCol>
                <a:gridCol w="749813">
                  <a:extLst>
                    <a:ext uri="{9D8B030D-6E8A-4147-A177-3AD203B41FA5}">
                      <a16:colId xmlns:a16="http://schemas.microsoft.com/office/drawing/2014/main" val="2845130923"/>
                    </a:ext>
                  </a:extLst>
                </a:gridCol>
                <a:gridCol w="749813">
                  <a:extLst>
                    <a:ext uri="{9D8B030D-6E8A-4147-A177-3AD203B41FA5}">
                      <a16:colId xmlns:a16="http://schemas.microsoft.com/office/drawing/2014/main" val="1623574638"/>
                    </a:ext>
                  </a:extLst>
                </a:gridCol>
                <a:gridCol w="749813">
                  <a:extLst>
                    <a:ext uri="{9D8B030D-6E8A-4147-A177-3AD203B41FA5}">
                      <a16:colId xmlns:a16="http://schemas.microsoft.com/office/drawing/2014/main" val="2441581043"/>
                    </a:ext>
                  </a:extLst>
                </a:gridCol>
                <a:gridCol w="749813">
                  <a:extLst>
                    <a:ext uri="{9D8B030D-6E8A-4147-A177-3AD203B41FA5}">
                      <a16:colId xmlns:a16="http://schemas.microsoft.com/office/drawing/2014/main" val="3758655653"/>
                    </a:ext>
                  </a:extLst>
                </a:gridCol>
                <a:gridCol w="749813">
                  <a:extLst>
                    <a:ext uri="{9D8B030D-6E8A-4147-A177-3AD203B41FA5}">
                      <a16:colId xmlns:a16="http://schemas.microsoft.com/office/drawing/2014/main" val="297133544"/>
                    </a:ext>
                  </a:extLst>
                </a:gridCol>
                <a:gridCol w="749813">
                  <a:extLst>
                    <a:ext uri="{9D8B030D-6E8A-4147-A177-3AD203B41FA5}">
                      <a16:colId xmlns:a16="http://schemas.microsoft.com/office/drawing/2014/main" val="2003542610"/>
                    </a:ext>
                  </a:extLst>
                </a:gridCol>
                <a:gridCol w="749813">
                  <a:extLst>
                    <a:ext uri="{9D8B030D-6E8A-4147-A177-3AD203B41FA5}">
                      <a16:colId xmlns:a16="http://schemas.microsoft.com/office/drawing/2014/main" val="415993173"/>
                    </a:ext>
                  </a:extLst>
                </a:gridCol>
                <a:gridCol w="749813">
                  <a:extLst>
                    <a:ext uri="{9D8B030D-6E8A-4147-A177-3AD203B41FA5}">
                      <a16:colId xmlns:a16="http://schemas.microsoft.com/office/drawing/2014/main" val="3535965243"/>
                    </a:ext>
                  </a:extLst>
                </a:gridCol>
              </a:tblGrid>
              <a:tr h="412692">
                <a:tc>
                  <a:txBody>
                    <a:bodyPr/>
                    <a:lstStyle/>
                    <a:p>
                      <a:pPr algn="ctr"/>
                      <a:r>
                        <a:rPr lang="es-PA" dirty="0" smtClean="0"/>
                        <a:t>Tarea</a:t>
                      </a:r>
                      <a:endParaRPr lang="en-US" dirty="0"/>
                    </a:p>
                  </a:txBody>
                  <a:tcPr/>
                </a:tc>
                <a:tc gridSpan="3">
                  <a:txBody>
                    <a:bodyPr/>
                    <a:lstStyle/>
                    <a:p>
                      <a:pPr algn="ctr"/>
                      <a:r>
                        <a:rPr lang="es-PA" dirty="0" err="1" smtClean="0"/>
                        <a:t>Allojamiento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smtClean="0"/>
                        <a:t>Máximo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Available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Need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79160769"/>
                  </a:ext>
                </a:extLst>
              </a:tr>
              <a:tr h="412692">
                <a:tc>
                  <a:txBody>
                    <a:bodyPr/>
                    <a:lstStyle/>
                    <a:p>
                      <a:pPr algn="ct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extLst>
                  <a:ext uri="{0D108BD9-81ED-4DB2-BD59-A6C34878D82A}">
                    <a16:rowId xmlns:a16="http://schemas.microsoft.com/office/drawing/2014/main" val="474729981"/>
                  </a:ext>
                </a:extLst>
              </a:tr>
              <a:tr h="412692">
                <a:tc>
                  <a:txBody>
                    <a:bodyPr/>
                    <a:lstStyle/>
                    <a:p>
                      <a:pPr algn="ctr"/>
                      <a:r>
                        <a:rPr lang="es-PA" b="1" dirty="0" smtClean="0"/>
                        <a:t>0</a:t>
                      </a:r>
                      <a:endParaRPr lang="en-US" b="1" dirty="0"/>
                    </a:p>
                  </a:txBody>
                  <a:tcPr/>
                </a:tc>
                <a:tc>
                  <a:txBody>
                    <a:bodyPr/>
                    <a:lstStyle/>
                    <a:p>
                      <a:pPr algn="ctr"/>
                      <a:r>
                        <a:rPr lang="es-PA" dirty="0" smtClean="0"/>
                        <a:t>0</a:t>
                      </a:r>
                      <a:endParaRPr lang="en-US" dirty="0"/>
                    </a:p>
                  </a:txBody>
                  <a:tcPr/>
                </a:tc>
                <a:tc>
                  <a:txBody>
                    <a:bodyPr/>
                    <a:lstStyle/>
                    <a:p>
                      <a:pPr algn="ctr"/>
                      <a:r>
                        <a:rPr lang="es-PA" dirty="0" smtClean="0"/>
                        <a:t>1</a:t>
                      </a:r>
                      <a:endParaRPr lang="en-US" dirty="0"/>
                    </a:p>
                  </a:txBody>
                  <a:tcPr/>
                </a:tc>
                <a:tc>
                  <a:txBody>
                    <a:bodyPr/>
                    <a:lstStyle/>
                    <a:p>
                      <a:pPr algn="ctr"/>
                      <a:r>
                        <a:rPr lang="es-PA" dirty="0" smtClean="0"/>
                        <a:t>0</a:t>
                      </a:r>
                      <a:endParaRPr lang="en-US" dirty="0"/>
                    </a:p>
                  </a:txBody>
                  <a:tcPr/>
                </a:tc>
                <a:tc>
                  <a:txBody>
                    <a:bodyPr/>
                    <a:lstStyle/>
                    <a:p>
                      <a:pPr algn="ctr"/>
                      <a:r>
                        <a:rPr lang="es-PA" dirty="0" smtClean="0"/>
                        <a:t>7</a:t>
                      </a:r>
                      <a:endParaRPr lang="en-US" dirty="0"/>
                    </a:p>
                  </a:txBody>
                  <a:tcPr/>
                </a:tc>
                <a:tc>
                  <a:txBody>
                    <a:bodyPr/>
                    <a:lstStyle/>
                    <a:p>
                      <a:pPr algn="ctr"/>
                      <a:r>
                        <a:rPr lang="es-PA" dirty="0" smtClean="0"/>
                        <a:t>5</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2781940"/>
                  </a:ext>
                </a:extLst>
              </a:tr>
              <a:tr h="412692">
                <a:tc>
                  <a:txBody>
                    <a:bodyPr/>
                    <a:lstStyle/>
                    <a:p>
                      <a:pPr algn="ctr"/>
                      <a:r>
                        <a:rPr lang="es-PA" b="1" dirty="0" smtClean="0"/>
                        <a:t>1</a:t>
                      </a:r>
                      <a:endParaRPr lang="en-US" b="1" dirty="0"/>
                    </a:p>
                  </a:txBody>
                  <a:tcPr/>
                </a:tc>
                <a:tc>
                  <a:txBody>
                    <a:bodyPr/>
                    <a:lstStyle/>
                    <a:p>
                      <a:pPr algn="ctr"/>
                      <a:r>
                        <a:rPr lang="es-PA" dirty="0" smtClean="0"/>
                        <a:t>2</a:t>
                      </a:r>
                      <a:endParaRPr lang="en-US"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67482016"/>
                  </a:ext>
                </a:extLst>
              </a:tr>
              <a:tr h="412692">
                <a:tc>
                  <a:txBody>
                    <a:bodyPr/>
                    <a:lstStyle/>
                    <a:p>
                      <a:pPr algn="ctr"/>
                      <a:r>
                        <a:rPr lang="es-PA" b="1" dirty="0" smtClean="0"/>
                        <a:t>2</a:t>
                      </a:r>
                      <a:endParaRPr lang="en-US" b="1" dirty="0"/>
                    </a:p>
                  </a:txBody>
                  <a:tcPr/>
                </a:tc>
                <a:tc>
                  <a:txBody>
                    <a:bodyPr/>
                    <a:lstStyle/>
                    <a:p>
                      <a:pPr algn="ctr"/>
                      <a:r>
                        <a:rPr lang="es-PA" dirty="0" smtClean="0"/>
                        <a:t>3</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9</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10411479"/>
                  </a:ext>
                </a:extLst>
              </a:tr>
              <a:tr h="412692">
                <a:tc>
                  <a:txBody>
                    <a:bodyPr/>
                    <a:lstStyle/>
                    <a:p>
                      <a:pPr algn="ctr"/>
                      <a:r>
                        <a:rPr lang="es-PA" b="1" dirty="0" smtClean="0"/>
                        <a:t>3</a:t>
                      </a:r>
                      <a:endParaRPr lang="en-US" b="1" dirty="0"/>
                    </a:p>
                  </a:txBody>
                  <a:tcPr/>
                </a:tc>
                <a:tc>
                  <a:txBody>
                    <a:bodyPr/>
                    <a:lstStyle/>
                    <a:p>
                      <a:pPr algn="ctr"/>
                      <a:r>
                        <a:rPr lang="es-PA" dirty="0" smtClean="0"/>
                        <a:t>2</a:t>
                      </a:r>
                      <a:endParaRPr lang="en-US" dirty="0"/>
                    </a:p>
                  </a:txBody>
                  <a:tcPr/>
                </a:tc>
                <a:tc>
                  <a:txBody>
                    <a:bodyPr/>
                    <a:lstStyle/>
                    <a:p>
                      <a:pPr algn="ctr"/>
                      <a:r>
                        <a:rPr lang="es-PA" dirty="0" smtClean="0"/>
                        <a:t>1</a:t>
                      </a:r>
                      <a:endParaRPr lang="en-US" dirty="0"/>
                    </a:p>
                  </a:txBody>
                  <a:tcPr/>
                </a:tc>
                <a:tc>
                  <a:txBody>
                    <a:bodyPr/>
                    <a:lstStyle/>
                    <a:p>
                      <a:pPr algn="ctr"/>
                      <a:r>
                        <a:rPr lang="es-PA" dirty="0" smtClean="0"/>
                        <a:t>1</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16185803"/>
                  </a:ext>
                </a:extLst>
              </a:tr>
              <a:tr h="412692">
                <a:tc>
                  <a:txBody>
                    <a:bodyPr/>
                    <a:lstStyle/>
                    <a:p>
                      <a:pPr algn="ctr"/>
                      <a:r>
                        <a:rPr lang="es-PA" b="1" dirty="0" smtClean="0"/>
                        <a:t>4</a:t>
                      </a:r>
                      <a:endParaRPr lang="en-US" b="1"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4</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45158850"/>
                  </a:ext>
                </a:extLst>
              </a:tr>
            </a:tbl>
          </a:graphicData>
        </a:graphic>
      </p:graphicFrame>
      <p:sp>
        <p:nvSpPr>
          <p:cNvPr id="8" name="Marcador de contenido 3"/>
          <p:cNvSpPr txBox="1">
            <a:spLocks/>
          </p:cNvSpPr>
          <p:nvPr/>
        </p:nvSpPr>
        <p:spPr>
          <a:xfrm>
            <a:off x="7042185" y="5248954"/>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637366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9804</TotalTime>
  <Words>12336</Words>
  <Application>Microsoft Office PowerPoint</Application>
  <PresentationFormat>Widescreen</PresentationFormat>
  <Paragraphs>1689</Paragraphs>
  <Slides>200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200</vt:i4>
      </vt:variant>
    </vt:vector>
  </HeadingPairs>
  <TitlesOfParts>
    <vt:vector size="207"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Concurrencia – Algoritmo de Banker</vt:lpstr>
      <vt:lpstr>FINAL DÍA 4</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282</cp:revision>
  <dcterms:created xsi:type="dcterms:W3CDTF">2018-02-28T08:20:25Z</dcterms:created>
  <dcterms:modified xsi:type="dcterms:W3CDTF">2019-06-29T13:33:09Z</dcterms:modified>
</cp:coreProperties>
</file>